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17"/>
  </p:notesMasterIdLst>
  <p:handoutMasterIdLst>
    <p:handoutMasterId r:id="rId18"/>
  </p:handoutMasterIdLst>
  <p:sldIdLst>
    <p:sldId id="413" r:id="rId2"/>
    <p:sldId id="418" r:id="rId3"/>
    <p:sldId id="434" r:id="rId4"/>
    <p:sldId id="420" r:id="rId5"/>
    <p:sldId id="421" r:id="rId6"/>
    <p:sldId id="423" r:id="rId7"/>
    <p:sldId id="425" r:id="rId8"/>
    <p:sldId id="426" r:id="rId9"/>
    <p:sldId id="427" r:id="rId10"/>
    <p:sldId id="428" r:id="rId11"/>
    <p:sldId id="430" r:id="rId12"/>
    <p:sldId id="431" r:id="rId13"/>
    <p:sldId id="432" r:id="rId14"/>
    <p:sldId id="417" r:id="rId15"/>
    <p:sldId id="275" r:id="rId16"/>
  </p:sldIdLst>
  <p:sldSz cx="9144000" cy="6858000" type="screen4x3"/>
  <p:notesSz cx="6797675" cy="9874250"/>
  <p:embeddedFontLst>
    <p:embeddedFont>
      <p:font typeface="나눔스퀘어OTF" panose="020B0600000101010101" pitchFamily="34" charset="-127"/>
      <p:regular r:id="rId19"/>
    </p:embeddedFont>
    <p:embeddedFont>
      <p:font typeface="HY견고딕" panose="02030600000101010101" pitchFamily="18" charset="-127"/>
      <p:regular r:id="rId20"/>
    </p:embeddedFont>
    <p:embeddedFont>
      <p:font typeface="Verdana" panose="020B0604030504040204" pitchFamily="34" charset="0"/>
      <p:regular r:id="rId21"/>
      <p:bold r:id="rId22"/>
      <p:italic r:id="rId23"/>
      <p:boldItalic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83" autoAdjust="0"/>
  </p:normalViewPr>
  <p:slideViewPr>
    <p:cSldViewPr>
      <p:cViewPr varScale="1">
        <p:scale>
          <a:sx n="108" d="100"/>
          <a:sy n="108" d="100"/>
        </p:scale>
        <p:origin x="1302" y="120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400FB8F4-2ED4-4DE4-A2A1-4B3F90A868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6813567F-70AD-44EE-9165-B0D30B872BF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39ECF316-D90D-49D4-817D-158764F84748}" type="datetimeFigureOut">
              <a:rPr lang="ko-KR" altLang="en-US"/>
              <a:pPr>
                <a:defRPr/>
              </a:pPr>
              <a:t>2019-07-10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>
                <a16:creationId xmlns:a16="http://schemas.microsoft.com/office/drawing/2014/main" id="{ABEBF37D-71FD-4033-9599-F8FF2895803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>
                <a16:creationId xmlns:a16="http://schemas.microsoft.com/office/drawing/2014/main" id="{EC43856B-3CF1-492E-A0DC-88F8B0B2E43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A116D5DB-BC77-46F2-A183-55860516469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5210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46C88CD-788F-4A0A-BAD2-3764861BBD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76CA36-66E7-4E7F-8B8E-0C9AD066E0D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14BA488-FEB6-4DA7-BBDD-FE7BB0410CB7}" type="datetimeFigureOut">
              <a:rPr lang="ko-KR" altLang="en-US"/>
              <a:pPr>
                <a:defRPr/>
              </a:pPr>
              <a:t>2019-07-10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A8E04382-F85C-4FA8-AFD7-80D1B4CF3D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5C9DF7E4-1C53-43A2-80CD-65D66177D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1FE7AC-A1FF-4496-AE08-CF1C5E76BD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DB3E7A-05F6-450F-9FFB-AB05C5F27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94E7365D-0DA0-4D3A-BD8B-F3176370EF3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8742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>
                <a16:creationId xmlns:a16="http://schemas.microsoft.com/office/drawing/2014/main" id="{9265EF69-6D69-4230-87D8-305DFAD47C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5FC1124A-972A-4EB5-9DD3-E0AB233CD03A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>
                <a16:creationId xmlns:a16="http://schemas.microsoft.com/office/drawing/2014/main" id="{FD1BED44-072F-4048-BE15-434815D2ABC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AAA97274-1DDA-4245-BE74-31B2F032C9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300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330899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44317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>
                <a16:creationId xmlns:a16="http://schemas.microsoft.com/office/drawing/2014/main" id="{83FE44F9-5FAA-408E-A6D7-803F5393955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3B72923E-1704-47C6-9F35-D5181C1F006E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>
                <a16:creationId xmlns:a16="http://schemas.microsoft.com/office/drawing/2014/main" id="{65751A8F-7C13-4E43-B66F-522D3D5EB1F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>
            <a:extLst>
              <a:ext uri="{FF2B5EF4-FFF2-40B4-BE49-F238E27FC236}">
                <a16:creationId xmlns:a16="http://schemas.microsoft.com/office/drawing/2014/main" id="{FD25BE81-06C2-4A4F-A530-1423D82196EA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39EA02DE-149D-4FD2-8220-C2DB864664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677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>
                <a16:creationId xmlns:a16="http://schemas.microsoft.com/office/drawing/2014/main" id="{EFCD8BFF-2903-4AD1-A174-09B867452D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D4F47BCB-9F4B-419E-B3AE-97B8CB708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/>
            <a:fld id="{63F560A7-88BE-41D6-8A3B-C157CE9741A9}" type="slidenum">
              <a:rPr lang="ko-KR" altLang="en-US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/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>
                <a16:creationId xmlns:a16="http://schemas.microsoft.com/office/drawing/2014/main" id="{EFD6A9DE-CA5B-4C47-9F73-A7D34933A7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87" r:id="rId1"/>
    <p:sldLayoutId id="2147484785" r:id="rId2"/>
    <p:sldLayoutId id="2147484786" r:id="rId3"/>
    <p:sldLayoutId id="2147484788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7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8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6149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51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05-1. </a:t>
            </a:r>
            <a:r>
              <a:rPr lang="ko-KR" altLang="en-US" b="1" dirty="0">
                <a:solidFill>
                  <a:schemeClr val="tx1"/>
                </a:solidFill>
              </a:rPr>
              <a:t>참조 타입과 참조 변수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09DFA0-CE06-49F8-95FB-E3FA50DF104A}"/>
              </a:ext>
            </a:extLst>
          </p:cNvPr>
          <p:cNvSpPr/>
          <p:nvPr/>
        </p:nvSpPr>
        <p:spPr>
          <a:xfrm>
            <a:off x="1968501" y="0"/>
            <a:ext cx="7175499" cy="38465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482767-2F6C-41DB-A53D-911776AE4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738" y="0"/>
            <a:ext cx="4894262" cy="3833966"/>
          </a:xfrm>
          <a:prstGeom prst="rect">
            <a:avLst/>
          </a:prstGeom>
        </p:spPr>
      </p:pic>
      <p:pic>
        <p:nvPicPr>
          <p:cNvPr id="11" name="그림 19">
            <a:extLst>
              <a:ext uri="{FF2B5EF4-FFF2-40B4-BE49-F238E27FC236}">
                <a16:creationId xmlns:a16="http://schemas.microsoft.com/office/drawing/2014/main" id="{3E4A9AC2-1F4F-4BBA-8ABB-BBA6783703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1770"/>
            <a:ext cx="3341913" cy="372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E37F8A-CE18-4ED3-8DB1-A06F28744F0E}"/>
              </a:ext>
            </a:extLst>
          </p:cNvPr>
          <p:cNvSpPr/>
          <p:nvPr/>
        </p:nvSpPr>
        <p:spPr>
          <a:xfrm>
            <a:off x="7602252" y="5627688"/>
            <a:ext cx="1091407" cy="773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143082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219200"/>
            <a:ext cx="5143500" cy="317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/>
              <a:t>String </a:t>
            </a:r>
            <a:r>
              <a:rPr lang="ko-KR" altLang="en-US"/>
              <a:t>변수에 문자열 리터럴을 대입할 경우</a:t>
            </a:r>
            <a:endParaRPr lang="en-US" altLang="ko-KR" dirty="0"/>
          </a:p>
          <a:p>
            <a:pPr lvl="1"/>
            <a:r>
              <a:rPr lang="en-US" altLang="ko-KR"/>
              <a:t>String </a:t>
            </a:r>
            <a:r>
              <a:rPr lang="ko-KR" altLang="en-US" dirty="0"/>
              <a:t>객체로 생성되고 변수가 </a:t>
            </a:r>
            <a:r>
              <a:rPr lang="en-US" altLang="ko-KR" dirty="0"/>
              <a:t>String </a:t>
            </a:r>
            <a:r>
              <a:rPr lang="ko-KR" altLang="en-US"/>
              <a:t>객체를 참조</a:t>
            </a:r>
            <a:endParaRPr lang="en-US" altLang="ko-KR"/>
          </a:p>
          <a:p>
            <a:pPr lvl="1"/>
            <a:endParaRPr lang="en-US" altLang="ko-KR"/>
          </a:p>
          <a:p>
            <a:pPr marL="267891" lvl="1" indent="0">
              <a:buNone/>
            </a:pPr>
            <a:r>
              <a:rPr lang="en-US" altLang="ko-KR"/>
              <a:t>    String name = “</a:t>
            </a:r>
            <a:r>
              <a:rPr lang="ko-KR" altLang="en-US"/>
              <a:t>신용권“</a:t>
            </a:r>
            <a:r>
              <a:rPr lang="en-US" altLang="ko-KR"/>
              <a:t>;</a:t>
            </a:r>
          </a:p>
          <a:p>
            <a:pPr marL="267891" lvl="1" indent="0">
              <a:buNone/>
            </a:pPr>
            <a:r>
              <a:rPr lang="en-US" altLang="ko-KR"/>
              <a:t>    String hobby = “</a:t>
            </a:r>
            <a:r>
              <a:rPr lang="ko-KR" altLang="en-US"/>
              <a:t>자바“</a:t>
            </a:r>
            <a:r>
              <a:rPr lang="en-US" altLang="ko-KR"/>
              <a:t>;</a:t>
            </a:r>
          </a:p>
          <a:p>
            <a:pPr marL="267891" lvl="1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문자열 리터럴 동일한 경우 같은 </a:t>
            </a:r>
            <a:r>
              <a:rPr lang="en-US" altLang="ko-KR"/>
              <a:t>String </a:t>
            </a:r>
            <a:r>
              <a:rPr lang="ko-KR" altLang="en-US"/>
              <a:t>객체를 공유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8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String </a:t>
            </a:r>
            <a:r>
              <a:rPr lang="ko-KR" altLang="en-US"/>
              <a:t>타입</a:t>
            </a:r>
            <a:endParaRPr lang="ko-KR" alt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CDFBC2A4-268E-4D0A-9EC0-EF0692107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267200"/>
            <a:ext cx="5321632" cy="99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31616A0-9566-421B-87C1-E2877E7C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99" y="4322636"/>
            <a:ext cx="4962147" cy="207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2560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String </a:t>
            </a:r>
            <a:r>
              <a:rPr lang="ko-KR" altLang="en-US"/>
              <a:t>타입</a:t>
            </a:r>
            <a:endParaRPr lang="ko-KR" altLang="en-US" dirty="0"/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39" y="2337121"/>
            <a:ext cx="4267200" cy="93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307" y="1211902"/>
            <a:ext cx="4438650" cy="333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A200030-7910-447E-8016-EB6D84E84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73" y="4111234"/>
            <a:ext cx="5493028" cy="1140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new </a:t>
            </a:r>
            <a:r>
              <a:rPr lang="ko-KR" altLang="en-US" dirty="0">
                <a:solidFill>
                  <a:srgbClr val="C00000"/>
                </a:solidFill>
              </a:rPr>
              <a:t>연산자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객체 생성 연산자</a:t>
            </a:r>
            <a:endParaRPr lang="en-US" altLang="ko-KR" dirty="0"/>
          </a:p>
          <a:p>
            <a:pPr lvl="1"/>
            <a:r>
              <a:rPr lang="ko-KR" altLang="en-US" dirty="0" err="1"/>
              <a:t>힙</a:t>
            </a:r>
            <a:r>
              <a:rPr lang="ko-KR" altLang="en-US" dirty="0"/>
              <a:t> </a:t>
            </a:r>
            <a:r>
              <a:rPr lang="ko-KR" altLang="en-US"/>
              <a:t>영역에 새로운 </a:t>
            </a:r>
            <a:r>
              <a:rPr lang="en-US" altLang="ko-KR" dirty="0"/>
              <a:t>String </a:t>
            </a:r>
            <a:r>
              <a:rPr lang="ko-KR" altLang="en-US"/>
              <a:t>객체를</a:t>
            </a:r>
            <a:r>
              <a:rPr lang="en-US" altLang="ko-KR"/>
              <a:t> </a:t>
            </a:r>
            <a:r>
              <a:rPr lang="ko-KR" altLang="en-US"/>
              <a:t>생성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문자열 리터럴과 </a:t>
            </a:r>
            <a:r>
              <a:rPr lang="en-US" altLang="ko-KR"/>
              <a:t>new </a:t>
            </a:r>
            <a:r>
              <a:rPr lang="ko-KR" altLang="en-US"/>
              <a:t>연산자로 생성된 객체 비교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en-US" altLang="ko-KR" sz="1600"/>
              <a:t>name1 == name2 : true</a:t>
            </a:r>
          </a:p>
          <a:p>
            <a:pPr lvl="2"/>
            <a:r>
              <a:rPr lang="en-US" altLang="ko-KR" sz="1600"/>
              <a:t>name1 == name3 :</a:t>
            </a:r>
            <a:r>
              <a:rPr lang="en-US" altLang="ko-KR" sz="1600">
                <a:solidFill>
                  <a:srgbClr val="FF0000"/>
                </a:solidFill>
              </a:rPr>
              <a:t> false</a:t>
            </a:r>
          </a:p>
          <a:p>
            <a:pPr lvl="1"/>
            <a:endParaRPr lang="en-US" altLang="ko-KR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6281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String </a:t>
            </a:r>
            <a:r>
              <a:rPr lang="ko-KR" altLang="en-US"/>
              <a:t>타입</a:t>
            </a:r>
            <a:endParaRPr lang="ko-KR" altLang="en-US" dirty="0"/>
          </a:p>
        </p:txBody>
      </p:sp>
      <p:pic>
        <p:nvPicPr>
          <p:cNvPr id="1946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88" y="2743200"/>
            <a:ext cx="73870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51ABEC8E-4997-43B4-845B-AC2A0662B5AB}"/>
              </a:ext>
            </a:extLst>
          </p:cNvPr>
          <p:cNvSpPr txBox="1">
            <a:spLocks/>
          </p:cNvSpPr>
          <p:nvPr/>
        </p:nvSpPr>
        <p:spPr>
          <a:xfrm>
            <a:off x="381000" y="895591"/>
            <a:ext cx="6629400" cy="5066817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0" lang="en-US" altLang="ko-KR">
              <a:solidFill>
                <a:srgbClr val="C00000"/>
              </a:solidFill>
            </a:endParaRPr>
          </a:p>
          <a:p>
            <a:r>
              <a:rPr kumimoji="0" lang="ko-KR" altLang="en-US">
                <a:solidFill>
                  <a:srgbClr val="C00000"/>
                </a:solidFill>
              </a:rPr>
              <a:t>문자열 비교</a:t>
            </a:r>
            <a:endParaRPr kumimoji="0" lang="en-US" altLang="ko-KR">
              <a:solidFill>
                <a:srgbClr val="C00000"/>
              </a:solidFill>
            </a:endParaRPr>
          </a:p>
          <a:p>
            <a:pPr lvl="1"/>
            <a:r>
              <a:rPr kumimoji="0" lang="en-US" altLang="ko-KR"/>
              <a:t>==</a:t>
            </a:r>
            <a:r>
              <a:rPr kumimoji="0" lang="ko-KR" altLang="en-US"/>
              <a:t> </a:t>
            </a:r>
            <a:r>
              <a:rPr kumimoji="0" lang="en-US" altLang="ko-KR"/>
              <a:t>: </a:t>
            </a:r>
            <a:r>
              <a:rPr kumimoji="0" lang="ko-KR" altLang="en-US"/>
              <a:t>번지 비교 </a:t>
            </a:r>
            <a:r>
              <a:rPr kumimoji="0" lang="en-US" altLang="ko-KR">
                <a:solidFill>
                  <a:srgbClr val="FF0000"/>
                </a:solidFill>
              </a:rPr>
              <a:t>(X)</a:t>
            </a:r>
            <a:r>
              <a:rPr kumimoji="0" lang="ko-KR" altLang="en-US"/>
              <a:t> </a:t>
            </a:r>
            <a:endParaRPr kumimoji="0" lang="en-US" altLang="ko-KR"/>
          </a:p>
          <a:p>
            <a:pPr lvl="1"/>
            <a:r>
              <a:rPr kumimoji="0" lang="en-US" altLang="ko-KR" sz="1800">
                <a:solidFill>
                  <a:srgbClr val="FF0000"/>
                </a:solidFill>
              </a:rPr>
              <a:t>equals()</a:t>
            </a:r>
            <a:r>
              <a:rPr kumimoji="0" lang="en-US" altLang="ko-KR"/>
              <a:t>: </a:t>
            </a:r>
            <a:r>
              <a:rPr kumimoji="0" lang="ko-KR" altLang="en-US"/>
              <a:t>문자열 비교 </a:t>
            </a:r>
            <a:r>
              <a:rPr kumimoji="0" lang="en-US" altLang="ko-KR">
                <a:solidFill>
                  <a:srgbClr val="FF0000"/>
                </a:solidFill>
              </a:rPr>
              <a:t>(O)</a:t>
            </a:r>
          </a:p>
          <a:p>
            <a:pPr marL="267891" lvl="1" indent="0">
              <a:buNone/>
            </a:pPr>
            <a:endParaRPr kumimoji="0" lang="en-US" altLang="ko-KR"/>
          </a:p>
          <a:p>
            <a:pPr lvl="1"/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5069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String </a:t>
            </a:r>
            <a:r>
              <a:rPr lang="ko-KR" altLang="en-US" dirty="0"/>
              <a:t>변수 초기값으로 </a:t>
            </a:r>
            <a:r>
              <a:rPr lang="en-US" altLang="ko-KR" dirty="0"/>
              <a:t>null </a:t>
            </a:r>
            <a:r>
              <a:rPr lang="ko-KR" altLang="en-US" dirty="0"/>
              <a:t>대입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String </a:t>
            </a:r>
            <a:r>
              <a:rPr lang="ko-KR" altLang="en-US" dirty="0"/>
              <a:t>변수가</a:t>
            </a:r>
            <a:r>
              <a:rPr lang="en-US" altLang="ko-KR" dirty="0"/>
              <a:t> </a:t>
            </a:r>
            <a:r>
              <a:rPr lang="ko-KR" altLang="en-US"/>
              <a:t>참조하는 객체가 </a:t>
            </a:r>
            <a:r>
              <a:rPr lang="ko-KR" altLang="en-US" dirty="0"/>
              <a:t>없음을 의미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/>
              <a:t>참조를 </a:t>
            </a:r>
            <a:r>
              <a:rPr lang="ko-KR" altLang="en-US" dirty="0"/>
              <a:t>잃은 </a:t>
            </a:r>
            <a:r>
              <a:rPr lang="en-US" altLang="ko-KR" dirty="0"/>
              <a:t>String </a:t>
            </a:r>
            <a:r>
              <a:rPr lang="ko-KR" altLang="en-US" dirty="0"/>
              <a:t>객체는 </a:t>
            </a:r>
            <a:r>
              <a:rPr lang="ko-KR" altLang="en-US" dirty="0">
                <a:solidFill>
                  <a:srgbClr val="C00000"/>
                </a:solidFill>
              </a:rPr>
              <a:t>쓰레기 </a:t>
            </a:r>
            <a:r>
              <a:rPr lang="ko-KR" altLang="en-US" dirty="0" err="1">
                <a:solidFill>
                  <a:srgbClr val="C00000"/>
                </a:solidFill>
              </a:rPr>
              <a:t>수집기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(Garbage Collector) </a:t>
            </a:r>
            <a:r>
              <a:rPr lang="ko-KR" altLang="en-US" dirty="0"/>
              <a:t>통해 메모리에서 자동 제거</a:t>
            </a:r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String </a:t>
            </a:r>
            <a:r>
              <a:rPr lang="ko-KR" altLang="en-US"/>
              <a:t>타입</a:t>
            </a:r>
            <a:endParaRPr lang="ko-KR" altLang="en-US" dirty="0"/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55" y="1853943"/>
            <a:ext cx="5638800" cy="660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688" y="2514600"/>
            <a:ext cx="5614167" cy="105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755" y="4191000"/>
            <a:ext cx="66294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7378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기본 타입</a:t>
            </a:r>
            <a:r>
              <a:rPr lang="en-US" altLang="ko-KR" dirty="0"/>
              <a:t>: byte, short, char, </a:t>
            </a:r>
            <a:r>
              <a:rPr lang="en-US" altLang="ko-KR" dirty="0" err="1"/>
              <a:t>int</a:t>
            </a:r>
            <a:r>
              <a:rPr lang="en-US" altLang="ko-KR" dirty="0"/>
              <a:t>, long, float, double, </a:t>
            </a:r>
            <a:r>
              <a:rPr lang="en-US" altLang="ko-KR" dirty="0" err="1"/>
              <a:t>boolean</a:t>
            </a:r>
            <a:r>
              <a:rPr lang="en-US" altLang="ko-KR" dirty="0"/>
              <a:t> </a:t>
            </a:r>
            <a:r>
              <a:rPr lang="ko-KR" altLang="en-US" dirty="0"/>
              <a:t>타입</a:t>
            </a:r>
            <a:r>
              <a:rPr lang="en-US" altLang="ko-KR"/>
              <a:t>. </a:t>
            </a:r>
          </a:p>
          <a:p>
            <a:pPr marL="268288" lvl="1" indent="0">
              <a:buNone/>
              <a:defRPr/>
            </a:pPr>
            <a:r>
              <a:rPr lang="en-US" altLang="ko-KR"/>
              <a:t>                    </a:t>
            </a:r>
            <a:r>
              <a:rPr lang="ko-KR" altLang="en-US"/>
              <a:t>변수에 </a:t>
            </a:r>
            <a:r>
              <a:rPr lang="ko-KR" altLang="en-US" dirty="0"/>
              <a:t>값 자체를 저장</a:t>
            </a:r>
            <a:endParaRPr lang="en-US" altLang="ko-KR" dirty="0"/>
          </a:p>
          <a:p>
            <a:pPr marL="268288" lvl="1" indent="0">
              <a:buFont typeface="Wingdings" pitchFamily="2" charset="2"/>
              <a:buNone/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참조 타입</a:t>
            </a:r>
            <a:r>
              <a:rPr lang="en-US" altLang="ko-KR" dirty="0"/>
              <a:t>: </a:t>
            </a:r>
            <a:r>
              <a:rPr lang="ko-KR" altLang="en-US" dirty="0"/>
              <a:t>기본 타입을 제외한 배열</a:t>
            </a:r>
            <a:r>
              <a:rPr lang="en-US" altLang="ko-KR" dirty="0"/>
              <a:t>, </a:t>
            </a:r>
            <a:r>
              <a:rPr lang="ko-KR" altLang="en-US" dirty="0"/>
              <a:t>열거</a:t>
            </a:r>
            <a:r>
              <a:rPr lang="en-US" altLang="ko-KR" dirty="0"/>
              <a:t>,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인터페이스</a:t>
            </a:r>
            <a:r>
              <a:rPr lang="en-US" altLang="ko-KR"/>
              <a:t>. </a:t>
            </a:r>
          </a:p>
          <a:p>
            <a:pPr marL="268288" lvl="1" indent="0">
              <a:buNone/>
              <a:defRPr/>
            </a:pPr>
            <a:r>
              <a:rPr lang="en-US" altLang="ko-KR"/>
              <a:t>                     </a:t>
            </a:r>
            <a:r>
              <a:rPr lang="ko-KR" altLang="en-US"/>
              <a:t>변수에 객체의 번지 저장</a:t>
            </a:r>
            <a:endParaRPr lang="en-US" altLang="ko-KR"/>
          </a:p>
          <a:p>
            <a:pPr lvl="1" indent="-136525">
              <a:defRPr/>
            </a:pPr>
            <a:endParaRPr lang="ko-KR" altLang="en-US"/>
          </a:p>
          <a:p>
            <a:pPr lvl="1" indent="-136525">
              <a:defRPr/>
            </a:pPr>
            <a:r>
              <a:rPr lang="ko-KR" altLang="en-US">
                <a:solidFill>
                  <a:srgbClr val="FF0000"/>
                </a:solidFill>
              </a:rPr>
              <a:t>메모리 </a:t>
            </a:r>
            <a:r>
              <a:rPr lang="ko-KR" altLang="en-US" dirty="0">
                <a:solidFill>
                  <a:srgbClr val="FF0000"/>
                </a:solidFill>
              </a:rPr>
              <a:t>사용 영역</a:t>
            </a:r>
            <a:r>
              <a:rPr lang="ko-KR" altLang="en-US" dirty="0"/>
              <a:t> </a:t>
            </a:r>
            <a:r>
              <a:rPr lang="en-US" altLang="ko-KR" dirty="0"/>
              <a:t>: JVM</a:t>
            </a:r>
            <a:r>
              <a:rPr lang="ko-KR" altLang="en-US" dirty="0"/>
              <a:t>은 운영체제에서 </a:t>
            </a:r>
            <a:r>
              <a:rPr lang="ko-KR" altLang="en-US" dirty="0" err="1"/>
              <a:t>할당받은</a:t>
            </a:r>
            <a:r>
              <a:rPr lang="ko-KR" altLang="en-US" dirty="0"/>
              <a:t> 메모리 </a:t>
            </a:r>
            <a:r>
              <a:rPr lang="ko-KR" altLang="en-US"/>
              <a:t>영역을 </a:t>
            </a:r>
            <a:endParaRPr lang="en-US" altLang="ko-KR"/>
          </a:p>
          <a:p>
            <a:pPr marL="268288" lvl="1" indent="0">
              <a:buNone/>
              <a:defRPr/>
            </a:pPr>
            <a:r>
              <a:rPr lang="en-US" altLang="ko-KR"/>
              <a:t>                                 </a:t>
            </a:r>
            <a:r>
              <a:rPr lang="en-US" altLang="ko-KR">
                <a:solidFill>
                  <a:srgbClr val="00B050"/>
                </a:solidFill>
              </a:rPr>
              <a:t> </a:t>
            </a:r>
            <a:r>
              <a:rPr lang="ko-KR" altLang="en-US">
                <a:solidFill>
                  <a:srgbClr val="00B050"/>
                </a:solidFill>
              </a:rPr>
              <a:t>메소드 </a:t>
            </a:r>
            <a:r>
              <a:rPr lang="ko-KR" altLang="en-US" dirty="0">
                <a:solidFill>
                  <a:srgbClr val="00B050"/>
                </a:solidFill>
              </a:rPr>
              <a:t>영역</a:t>
            </a:r>
            <a:r>
              <a:rPr lang="en-US" altLang="ko-KR" dirty="0"/>
              <a:t>, </a:t>
            </a:r>
            <a:r>
              <a:rPr lang="ko-KR" altLang="en-US" dirty="0" err="1">
                <a:solidFill>
                  <a:srgbClr val="00B050"/>
                </a:solidFill>
              </a:rPr>
              <a:t>힙</a:t>
            </a:r>
            <a:r>
              <a:rPr lang="ko-KR" altLang="en-US" dirty="0">
                <a:solidFill>
                  <a:srgbClr val="00B050"/>
                </a:solidFill>
              </a:rPr>
              <a:t> 영역</a:t>
            </a:r>
            <a:r>
              <a:rPr lang="en-US" altLang="ko-KR" dirty="0"/>
              <a:t>, </a:t>
            </a:r>
            <a:r>
              <a:rPr lang="ko-KR" altLang="en-US" dirty="0" err="1">
                <a:solidFill>
                  <a:srgbClr val="00B050"/>
                </a:solidFill>
              </a:rPr>
              <a:t>스택</a:t>
            </a:r>
            <a:r>
              <a:rPr lang="ko-KR" altLang="en-US" dirty="0">
                <a:solidFill>
                  <a:srgbClr val="00B050"/>
                </a:solidFill>
              </a:rPr>
              <a:t> 영역</a:t>
            </a:r>
            <a:r>
              <a:rPr lang="ko-KR" altLang="en-US" dirty="0"/>
              <a:t>으로 구분해서 사용</a:t>
            </a:r>
            <a:r>
              <a:rPr lang="en-US" altLang="ko-KR"/>
              <a:t>. </a:t>
            </a:r>
          </a:p>
          <a:p>
            <a:pPr lvl="1" indent="-136525"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번지 비교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/>
              <a:t>비교 연산자</a:t>
            </a:r>
            <a:r>
              <a:rPr lang="en-US" altLang="ko-KR"/>
              <a:t>(==, !=)</a:t>
            </a:r>
            <a:r>
              <a:rPr lang="ko-KR" altLang="en-US"/>
              <a:t>가 </a:t>
            </a:r>
            <a:r>
              <a:rPr lang="ko-KR" altLang="en-US" dirty="0">
                <a:solidFill>
                  <a:schemeClr val="tx2"/>
                </a:solidFill>
              </a:rPr>
              <a:t>기본 타입</a:t>
            </a:r>
            <a:r>
              <a:rPr lang="ko-KR" altLang="en-US" dirty="0"/>
              <a:t>에서 사용되면 </a:t>
            </a:r>
            <a:r>
              <a:rPr lang="ko-KR" altLang="en-US" dirty="0">
                <a:solidFill>
                  <a:schemeClr val="tx2"/>
                </a:solidFill>
              </a:rPr>
              <a:t>값을 </a:t>
            </a:r>
            <a:r>
              <a:rPr lang="ko-KR" altLang="en-US">
                <a:solidFill>
                  <a:schemeClr val="tx2"/>
                </a:solidFill>
              </a:rPr>
              <a:t>비교</a:t>
            </a:r>
            <a:r>
              <a:rPr lang="ko-KR" altLang="en-US"/>
              <a:t>하지만 </a:t>
            </a:r>
            <a:endParaRPr lang="en-US" altLang="ko-KR"/>
          </a:p>
          <a:p>
            <a:pPr marL="268288" lvl="1" indent="0">
              <a:buNone/>
              <a:defRPr/>
            </a:pPr>
            <a:r>
              <a:rPr lang="en-US" altLang="ko-KR"/>
              <a:t>                      </a:t>
            </a:r>
            <a:r>
              <a:rPr lang="ko-KR" altLang="en-US">
                <a:solidFill>
                  <a:srgbClr val="00B050"/>
                </a:solidFill>
              </a:rPr>
              <a:t>참조 타입</a:t>
            </a:r>
            <a:r>
              <a:rPr lang="ko-KR" altLang="en-US"/>
              <a:t>에서 사용되면 </a:t>
            </a:r>
            <a:r>
              <a:rPr lang="ko-KR" altLang="en-US">
                <a:solidFill>
                  <a:srgbClr val="00B050"/>
                </a:solidFill>
              </a:rPr>
              <a:t>번지를 비교</a:t>
            </a:r>
            <a:endParaRPr lang="en-US" altLang="ko-KR" dirty="0">
              <a:solidFill>
                <a:srgbClr val="00B050"/>
              </a:solidFill>
            </a:endParaRPr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en-US" altLang="ko-KR" dirty="0">
                <a:solidFill>
                  <a:srgbClr val="FF0000"/>
                </a:solidFill>
              </a:rPr>
              <a:t>null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/>
              <a:t>참조</a:t>
            </a:r>
            <a:r>
              <a:rPr lang="en-US" altLang="ko-KR"/>
              <a:t> </a:t>
            </a:r>
            <a:r>
              <a:rPr lang="ko-KR" altLang="en-US"/>
              <a:t>변수는 </a:t>
            </a:r>
            <a:r>
              <a:rPr lang="ko-KR" altLang="en-US" dirty="0"/>
              <a:t>객체를 참조하지 </a:t>
            </a:r>
            <a:r>
              <a:rPr lang="ko-KR" altLang="en-US"/>
              <a:t>않는다는 뜻으로 </a:t>
            </a:r>
            <a:r>
              <a:rPr lang="en-US" altLang="ko-KR"/>
              <a:t>null </a:t>
            </a:r>
            <a:r>
              <a:rPr lang="ko-KR" altLang="en-US"/>
              <a:t>값을 가질 수 있음</a:t>
            </a:r>
            <a:endParaRPr lang="en-US" altLang="ko-KR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en-US" altLang="ko-KR" dirty="0" err="1">
                <a:solidFill>
                  <a:srgbClr val="C00000"/>
                </a:solidFill>
              </a:rPr>
              <a:t>NullPointException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참조 변수가 </a:t>
            </a:r>
            <a:r>
              <a:rPr lang="en-US" altLang="ko-KR"/>
              <a:t>null</a:t>
            </a:r>
            <a:r>
              <a:rPr lang="ko-KR" altLang="en-US"/>
              <a:t> 일 때 </a:t>
            </a:r>
            <a:br>
              <a:rPr lang="en-US" altLang="ko-KR"/>
            </a:br>
            <a:r>
              <a:rPr lang="en-US" altLang="ko-KR"/>
              <a:t>                                      </a:t>
            </a:r>
            <a:r>
              <a:rPr lang="ko-KR" altLang="en-US"/>
              <a:t>참조 변수를 통해 존재하지도 않는 객체를 사용하려고 할 경우 발생</a:t>
            </a:r>
            <a:endParaRPr lang="en-US" altLang="ko-KR" dirty="0"/>
          </a:p>
          <a:p>
            <a:pPr lvl="1" indent="-136525">
              <a:defRPr/>
            </a:pPr>
            <a:endParaRPr lang="ko-KR" altLang="en-US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3337134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23555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23557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23558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228600" y="1016001"/>
            <a:ext cx="8629650" cy="5400675"/>
          </a:xfrm>
          <a:prstGeom prst="roundRect">
            <a:avLst>
              <a:gd name="adj" fmla="val 12995"/>
            </a:avLst>
          </a:prstGeom>
          <a:ln>
            <a:round/>
            <a:headEnd/>
            <a:tailEnd/>
          </a:ln>
        </p:spPr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시작하기 전에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기본 타입과 참조 타입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메모리 사용 영역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참조 변수의 </a:t>
            </a:r>
            <a:r>
              <a:rPr lang="en-US" altLang="ko-KR" sz="2400" dirty="0"/>
              <a:t>==, != </a:t>
            </a:r>
            <a:r>
              <a:rPr lang="ko-KR" altLang="en-US" sz="2400" dirty="0"/>
              <a:t>연산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sz="2400" dirty="0"/>
              <a:t>null</a:t>
            </a:r>
            <a:r>
              <a:rPr lang="ko-KR" altLang="en-US" sz="2400"/>
              <a:t>과 </a:t>
            </a:r>
            <a:r>
              <a:rPr lang="en-US" altLang="ko-KR" sz="2400"/>
              <a:t>NullPointException</a:t>
            </a:r>
          </a:p>
          <a:p>
            <a:pPr lvl="1">
              <a:lnSpc>
                <a:spcPct val="150000"/>
              </a:lnSpc>
            </a:pPr>
            <a:r>
              <a:rPr lang="en-US" altLang="ko-KR" sz="2400"/>
              <a:t>String </a:t>
            </a:r>
            <a:r>
              <a:rPr lang="ko-KR" altLang="en-US" sz="2400"/>
              <a:t>타입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키워드로 끝내는 </a:t>
            </a:r>
            <a:r>
              <a:rPr lang="ko-KR" altLang="en-US" sz="2400"/>
              <a:t>핵심 포인트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113349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219200"/>
            <a:ext cx="8686800" cy="54276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핵심 키워드</a:t>
            </a:r>
            <a:r>
              <a:rPr lang="en-US" altLang="ko-KR" dirty="0">
                <a:solidFill>
                  <a:srgbClr val="FF0000"/>
                </a:solidFill>
              </a:rPr>
              <a:t>] </a:t>
            </a:r>
            <a:r>
              <a:rPr lang="en-US" altLang="ko-KR" dirty="0"/>
              <a:t>: </a:t>
            </a:r>
            <a:r>
              <a:rPr lang="ko-KR" altLang="en-US" dirty="0"/>
              <a:t>기본 타입</a:t>
            </a:r>
            <a:r>
              <a:rPr lang="en-US" altLang="ko-KR" dirty="0"/>
              <a:t>, </a:t>
            </a:r>
            <a:r>
              <a:rPr lang="ko-KR" altLang="en-US" dirty="0"/>
              <a:t>참조 타입</a:t>
            </a:r>
            <a:r>
              <a:rPr lang="en-US" altLang="ko-KR" dirty="0"/>
              <a:t>, </a:t>
            </a:r>
            <a:r>
              <a:rPr lang="ko-KR" altLang="en-US" dirty="0"/>
              <a:t>메모리 사용 영역</a:t>
            </a:r>
            <a:r>
              <a:rPr lang="en-US" altLang="ko-KR" dirty="0"/>
              <a:t>, </a:t>
            </a:r>
            <a:r>
              <a:rPr lang="ko-KR" altLang="en-US" dirty="0"/>
              <a:t>번지 비교</a:t>
            </a:r>
            <a:r>
              <a:rPr lang="en-US" altLang="ko-KR"/>
              <a:t>, </a:t>
            </a:r>
          </a:p>
          <a:p>
            <a:pPr marL="0" indent="0">
              <a:buNone/>
            </a:pPr>
            <a:r>
              <a:rPr lang="en-US" altLang="ko-KR"/>
              <a:t>                          null</a:t>
            </a:r>
            <a:r>
              <a:rPr lang="en-US" altLang="ko-KR" dirty="0"/>
              <a:t>, </a:t>
            </a:r>
            <a:r>
              <a:rPr lang="en-US" altLang="ko-KR" dirty="0" err="1"/>
              <a:t>NullPointException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핵심 포인트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r>
              <a:rPr lang="ko-KR" altLang="en-US"/>
              <a:t>   참조 </a:t>
            </a:r>
            <a:r>
              <a:rPr lang="ko-KR" altLang="en-US" dirty="0"/>
              <a:t>타입의 종류와 참조 변수의 </a:t>
            </a:r>
            <a:r>
              <a:rPr lang="ko-KR" altLang="en-US"/>
              <a:t>역할을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</a:t>
            </a:r>
            <a:r>
              <a:rPr lang="ko-KR" altLang="en-US"/>
              <a:t>정확히 이해한다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/>
          </a:p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기본 타입 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(primitive type)</a:t>
            </a:r>
          </a:p>
          <a:p>
            <a:pPr lvl="1">
              <a:defRPr/>
            </a:pPr>
            <a:r>
              <a:rPr lang="ko-KR" altLang="en-US"/>
              <a:t>정수</a:t>
            </a:r>
            <a:r>
              <a:rPr lang="en-US" altLang="ko-KR"/>
              <a:t>, </a:t>
            </a:r>
            <a:r>
              <a:rPr lang="ko-KR" altLang="en-US"/>
              <a:t>실수</a:t>
            </a:r>
            <a:r>
              <a:rPr lang="en-US" altLang="ko-KR"/>
              <a:t>, </a:t>
            </a:r>
            <a:r>
              <a:rPr lang="ko-KR" altLang="en-US"/>
              <a:t>문자</a:t>
            </a:r>
            <a:r>
              <a:rPr lang="en-US" altLang="ko-KR"/>
              <a:t>, </a:t>
            </a:r>
            <a:r>
              <a:rPr lang="ko-KR" altLang="en-US"/>
              <a:t>논리 리터럴 저장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>
              <a:defRPr/>
            </a:pPr>
            <a:r>
              <a:rPr lang="ko-KR" altLang="en-US">
                <a:solidFill>
                  <a:srgbClr val="C00000"/>
                </a:solidFill>
              </a:rPr>
              <a:t>참조 타입</a:t>
            </a:r>
            <a:r>
              <a:rPr lang="ko-KR" altLang="en-US"/>
              <a:t> 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(reference type)</a:t>
            </a:r>
          </a:p>
          <a:p>
            <a:pPr lvl="1">
              <a:defRPr/>
            </a:pPr>
            <a:r>
              <a:rPr lang="ko-KR" altLang="en-US">
                <a:solidFill>
                  <a:srgbClr val="C00000"/>
                </a:solidFill>
              </a:rPr>
              <a:t>객체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(object)</a:t>
            </a:r>
            <a:r>
              <a:rPr lang="ko-KR" altLang="en-US"/>
              <a:t>의 번지를 참조하는 타입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배열</a:t>
            </a:r>
            <a:r>
              <a:rPr lang="en-US" altLang="ko-KR"/>
              <a:t>, </a:t>
            </a:r>
            <a:r>
              <a:rPr lang="ko-KR" altLang="en-US"/>
              <a:t>열거</a:t>
            </a:r>
            <a:r>
              <a:rPr lang="en-US" altLang="ko-KR"/>
              <a:t>, </a:t>
            </a:r>
            <a:r>
              <a:rPr lang="ko-KR" altLang="en-US"/>
              <a:t>클래스</a:t>
            </a:r>
            <a:r>
              <a:rPr lang="en-US" altLang="ko-KR"/>
              <a:t>, </a:t>
            </a:r>
            <a:r>
              <a:rPr lang="ko-KR" altLang="en-US"/>
              <a:t>인터페이스</a:t>
            </a:r>
            <a:endParaRPr lang="en-US" altLang="ko-KR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660E01A-708C-446C-AC9A-FE1951E6E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6400"/>
            <a:ext cx="4171950" cy="471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645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142999"/>
            <a:ext cx="8686800" cy="5503863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기본 타입 변수와 참조 타입 변수의 차이점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타입과 참조 타입</a:t>
            </a:r>
          </a:p>
        </p:txBody>
      </p:sp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6902013" cy="131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42" y="2989262"/>
            <a:ext cx="6536531" cy="2844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9234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메모리 사용 영역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(Runtime Data 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Area)</a:t>
            </a:r>
          </a:p>
          <a:p>
            <a:pPr lvl="1">
              <a:defRPr/>
            </a:pPr>
            <a:r>
              <a:rPr lang="ko-KR" altLang="en-US">
                <a:solidFill>
                  <a:srgbClr val="C00000"/>
                </a:solidFill>
              </a:rPr>
              <a:t>메소드 영역 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(Method Area)</a:t>
            </a:r>
          </a:p>
          <a:p>
            <a:pPr lvl="2">
              <a:defRPr/>
            </a:pPr>
            <a:r>
              <a:rPr lang="en-US" altLang="ko-KR"/>
              <a:t>-</a:t>
            </a:r>
            <a:r>
              <a:rPr lang="ko-KR" altLang="en-US"/>
              <a:t>클래스별로 </a:t>
            </a:r>
            <a:endParaRPr lang="en-US" altLang="ko-KR"/>
          </a:p>
          <a:p>
            <a:pPr lvl="2">
              <a:defRPr/>
            </a:pPr>
            <a:r>
              <a:rPr lang="ko-KR" altLang="en-US">
                <a:solidFill>
                  <a:srgbClr val="C00000"/>
                </a:solidFill>
              </a:rPr>
              <a:t>정적 필드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(static field),</a:t>
            </a:r>
            <a:r>
              <a:rPr lang="en-US" altLang="ko-KR"/>
              <a:t> </a:t>
            </a:r>
          </a:p>
          <a:p>
            <a:pPr lvl="2">
              <a:defRPr/>
            </a:pPr>
            <a:r>
              <a:rPr lang="ko-KR" altLang="en-US">
                <a:solidFill>
                  <a:srgbClr val="C00000"/>
                </a:solidFill>
              </a:rPr>
              <a:t>상수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(constant), </a:t>
            </a:r>
          </a:p>
          <a:p>
            <a:pPr lvl="2">
              <a:defRPr/>
            </a:pPr>
            <a:r>
              <a:rPr lang="ko-KR" altLang="en-US">
                <a:solidFill>
                  <a:srgbClr val="C00000"/>
                </a:solidFill>
              </a:rPr>
              <a:t>생성자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(constructor)</a:t>
            </a:r>
          </a:p>
          <a:p>
            <a:pPr lvl="2">
              <a:defRPr/>
            </a:pPr>
            <a:r>
              <a:rPr lang="ko-KR" altLang="en-US">
                <a:solidFill>
                  <a:srgbClr val="C00000"/>
                </a:solidFill>
              </a:rPr>
              <a:t>메소드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(method) </a:t>
            </a:r>
          </a:p>
          <a:p>
            <a:pPr lvl="2">
              <a:defRPr/>
            </a:pPr>
            <a:r>
              <a:rPr lang="ko-KR" altLang="en-US"/>
              <a:t>코드 등을 분류해  저장</a:t>
            </a:r>
            <a:endParaRPr lang="en-US" altLang="ko-KR"/>
          </a:p>
          <a:p>
            <a:pPr lvl="2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>
                <a:solidFill>
                  <a:srgbClr val="C00000"/>
                </a:solidFill>
              </a:rPr>
              <a:t>힙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영역 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(Heap Area)</a:t>
            </a:r>
          </a:p>
          <a:p>
            <a:pPr lvl="2">
              <a:defRPr/>
            </a:pPr>
            <a:r>
              <a:rPr lang="en-US" altLang="ko-KR"/>
              <a:t>-</a:t>
            </a:r>
            <a:r>
              <a:rPr lang="ko-KR" altLang="en-US"/>
              <a:t>객체와 배열이 생성되는 영역</a:t>
            </a:r>
            <a:endParaRPr lang="en-US" altLang="ko-KR"/>
          </a:p>
          <a:p>
            <a:pPr lvl="2">
              <a:defRPr/>
            </a:pPr>
            <a:endParaRPr lang="en-US" altLang="ko-KR"/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JVM </a:t>
            </a:r>
            <a:r>
              <a:rPr lang="ko-KR" altLang="en-US">
                <a:solidFill>
                  <a:srgbClr val="C00000"/>
                </a:solidFill>
              </a:rPr>
              <a:t>스택 영역</a:t>
            </a:r>
            <a:endParaRPr lang="en-US" altLang="ko-KR">
              <a:solidFill>
                <a:srgbClr val="C00000"/>
              </a:solidFill>
            </a:endParaRPr>
          </a:p>
          <a:p>
            <a:pPr lvl="2"/>
            <a:r>
              <a:rPr lang="en-US" altLang="ko-KR"/>
              <a:t>-</a:t>
            </a:r>
            <a:r>
              <a:rPr lang="ko-KR" altLang="en-US"/>
              <a:t>메소드가 호출되면</a:t>
            </a:r>
            <a:endParaRPr lang="en-US" altLang="ko-KR"/>
          </a:p>
          <a:p>
            <a:pPr lvl="2"/>
            <a:r>
              <a:rPr lang="en-US" altLang="ko-KR"/>
              <a:t>  </a:t>
            </a:r>
            <a:r>
              <a:rPr lang="ko-KR" altLang="en-US"/>
              <a:t>프레임이 추가되고</a:t>
            </a:r>
            <a:r>
              <a:rPr lang="en-US" altLang="ko-KR"/>
              <a:t>, </a:t>
            </a:r>
          </a:p>
          <a:p>
            <a:pPr lvl="2"/>
            <a:r>
              <a:rPr lang="en-US" altLang="ko-KR"/>
              <a:t> -</a:t>
            </a:r>
            <a:r>
              <a:rPr lang="ko-KR" altLang="en-US"/>
              <a:t>메소드 종료되면 </a:t>
            </a:r>
            <a:endParaRPr lang="en-US" altLang="ko-KR"/>
          </a:p>
          <a:p>
            <a:pPr lvl="2"/>
            <a:r>
              <a:rPr lang="en-US" altLang="ko-KR"/>
              <a:t>  </a:t>
            </a:r>
            <a:r>
              <a:rPr lang="ko-KR" altLang="en-US"/>
              <a:t>프레임이 제거됨</a:t>
            </a:r>
            <a:endParaRPr lang="en-US" altLang="ko-KR"/>
          </a:p>
          <a:p>
            <a:pPr>
              <a:defRPr/>
            </a:pP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defRPr/>
            </a:pPr>
            <a:endParaRPr lang="ko-KR" altLang="en-US" dirty="0"/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메모리 사용 영역</a:t>
            </a: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76400"/>
            <a:ext cx="5628736" cy="471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415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JVM </a:t>
            </a:r>
            <a:r>
              <a:rPr lang="ko-KR" altLang="en-US" dirty="0" err="1">
                <a:solidFill>
                  <a:srgbClr val="C00000"/>
                </a:solidFill>
              </a:rPr>
              <a:t>스택</a:t>
            </a:r>
            <a:r>
              <a:rPr lang="ko-KR" altLang="en-US" dirty="0">
                <a:solidFill>
                  <a:srgbClr val="C00000"/>
                </a:solidFill>
              </a:rPr>
              <a:t> 영역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메소드를 </a:t>
            </a:r>
            <a:r>
              <a:rPr lang="ko-KR" altLang="en-US" dirty="0"/>
              <a:t>호출할 </a:t>
            </a:r>
            <a:r>
              <a:rPr lang="ko-KR" altLang="en-US"/>
              <a:t>때마다 프레임이 추가되고</a:t>
            </a:r>
            <a:r>
              <a:rPr lang="en-US" altLang="ko-KR"/>
              <a:t>, </a:t>
            </a:r>
            <a:r>
              <a:rPr lang="ko-KR" altLang="en-US"/>
              <a:t>메소드가 </a:t>
            </a:r>
            <a:r>
              <a:rPr lang="ko-KR" altLang="en-US" dirty="0"/>
              <a:t>종료되면 </a:t>
            </a:r>
            <a:r>
              <a:rPr lang="ko-KR" altLang="en-US"/>
              <a:t>해당 프레임이 </a:t>
            </a:r>
            <a:r>
              <a:rPr lang="ko-KR" altLang="en-US" dirty="0"/>
              <a:t>제거</a:t>
            </a:r>
            <a:endParaRPr lang="en-US" altLang="ko-KR" dirty="0"/>
          </a:p>
          <a:p>
            <a:pPr lvl="2"/>
            <a:r>
              <a:rPr lang="ko-KR" altLang="en-US" dirty="0"/>
              <a:t>프레임 </a:t>
            </a:r>
            <a:r>
              <a:rPr lang="ko-KR" altLang="en-US"/>
              <a:t>내부의 변수 스택 이해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참조 타입 변수는 스택 영역에 힙 영역에 생성된 객체의 주소 가짐</a:t>
            </a:r>
            <a:endParaRPr lang="en-US" altLang="ko-KR"/>
          </a:p>
          <a:p>
            <a:pPr lvl="2"/>
            <a:endParaRPr lang="en-US" altLang="ko-KR" dirty="0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메모리 사용 영역</a:t>
            </a: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9800"/>
            <a:ext cx="6968509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F2AB089-3BEB-4A8D-BBBB-D2E840841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606003"/>
            <a:ext cx="5200947" cy="1645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311BB279-79EE-4860-8942-3A1709DE5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59" y="5282863"/>
            <a:ext cx="5011341" cy="50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31DD120-A43C-48D6-8232-15A0D32BA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175160"/>
            <a:ext cx="3962400" cy="997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2524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10411"/>
            <a:ext cx="4879087" cy="3293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참조 타입 </a:t>
            </a:r>
            <a:r>
              <a:rPr lang="ko-KR" altLang="en-US" dirty="0"/>
              <a:t>변수 간의 </a:t>
            </a:r>
            <a:r>
              <a:rPr lang="en-US" altLang="ko-KR" dirty="0"/>
              <a:t>==, != </a:t>
            </a:r>
            <a:r>
              <a:rPr lang="ko-KR" altLang="en-US" dirty="0"/>
              <a:t>연산</a:t>
            </a:r>
            <a:endParaRPr lang="en-US" altLang="ko-KR" dirty="0"/>
          </a:p>
          <a:p>
            <a:pPr lvl="1"/>
            <a:r>
              <a:rPr lang="ko-KR" altLang="en-US" dirty="0"/>
              <a:t>동일 객체를 참조하는지</a:t>
            </a:r>
            <a:r>
              <a:rPr lang="en-US" altLang="ko-KR" dirty="0"/>
              <a:t>, </a:t>
            </a:r>
            <a:r>
              <a:rPr lang="ko-KR" altLang="en-US" dirty="0"/>
              <a:t>다른 객체를 참조하는지 알아볼 때 사용</a:t>
            </a:r>
            <a:endParaRPr lang="en-US" altLang="ko-KR" dirty="0"/>
          </a:p>
          <a:p>
            <a:pPr lvl="1"/>
            <a:r>
              <a:rPr lang="ko-KR" altLang="en-US" dirty="0"/>
              <a:t>번지 </a:t>
            </a:r>
            <a:r>
              <a:rPr lang="ko-KR" altLang="en-US"/>
              <a:t>값의 비교</a:t>
            </a:r>
            <a:endParaRPr lang="en-US" altLang="ko-KR"/>
          </a:p>
          <a:p>
            <a:pPr lvl="2"/>
            <a:r>
              <a:rPr lang="en-US" altLang="ko-KR" sz="1600" b="1">
                <a:solidFill>
                  <a:srgbClr val="FF0000"/>
                </a:solidFill>
              </a:rPr>
              <a:t>==</a:t>
            </a:r>
          </a:p>
          <a:p>
            <a:pPr lvl="2"/>
            <a:r>
              <a:rPr lang="ko-KR" altLang="en-US"/>
              <a:t>같으면 </a:t>
            </a:r>
            <a:r>
              <a:rPr lang="en-US" altLang="ko-KR"/>
              <a:t>true</a:t>
            </a:r>
          </a:p>
          <a:p>
            <a:pPr lvl="2"/>
            <a:r>
              <a:rPr lang="ko-KR" altLang="en-US"/>
              <a:t>다르면 </a:t>
            </a:r>
            <a:r>
              <a:rPr lang="en-US" altLang="ko-KR"/>
              <a:t>false</a:t>
            </a:r>
          </a:p>
          <a:p>
            <a:pPr lvl="2"/>
            <a:endParaRPr lang="en-US" altLang="ko-KR"/>
          </a:p>
          <a:p>
            <a:pPr lvl="2"/>
            <a:r>
              <a:rPr lang="en-US" altLang="ko-KR" sz="1600">
                <a:solidFill>
                  <a:srgbClr val="FF0000"/>
                </a:solidFill>
              </a:rPr>
              <a:t>!=</a:t>
            </a:r>
          </a:p>
          <a:p>
            <a:pPr lvl="2"/>
            <a:r>
              <a:rPr lang="ko-KR" altLang="en-US"/>
              <a:t>같으면 </a:t>
            </a:r>
            <a:r>
              <a:rPr lang="en-US" altLang="ko-KR"/>
              <a:t>false</a:t>
            </a:r>
          </a:p>
          <a:p>
            <a:pPr lvl="2"/>
            <a:r>
              <a:rPr lang="ko-KR" altLang="en-US"/>
              <a:t>다르면 </a:t>
            </a:r>
            <a:r>
              <a:rPr lang="en-US" altLang="ko-KR"/>
              <a:t>true</a:t>
            </a:r>
            <a:endParaRPr lang="ko-KR" altLang="en-US" dirty="0"/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</a:t>
            </a:r>
            <a:r>
              <a:rPr lang="en-US" altLang="ko-KR" dirty="0"/>
              <a:t> </a:t>
            </a:r>
            <a:r>
              <a:rPr lang="ko-KR" altLang="en-US" dirty="0"/>
              <a:t>변수의 </a:t>
            </a:r>
            <a:r>
              <a:rPr lang="en-US" altLang="ko-KR" dirty="0"/>
              <a:t>==, != </a:t>
            </a:r>
            <a:r>
              <a:rPr lang="ko-KR" altLang="en-US" dirty="0"/>
              <a:t>연산</a:t>
            </a: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40" y="4958980"/>
            <a:ext cx="3517256" cy="1119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896" y="4958980"/>
            <a:ext cx="3462639" cy="12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8017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참조 타입 </a:t>
            </a:r>
            <a:r>
              <a:rPr lang="ko-KR" altLang="en-US"/>
              <a:t>변수는 객체를 </a:t>
            </a:r>
            <a:r>
              <a:rPr lang="ko-KR" altLang="en-US" dirty="0"/>
              <a:t>참조하지 않는다는 뜻으로 </a:t>
            </a:r>
            <a:r>
              <a:rPr lang="en-US" altLang="ko-KR" dirty="0">
                <a:solidFill>
                  <a:srgbClr val="C00000"/>
                </a:solidFill>
              </a:rPr>
              <a:t>null </a:t>
            </a:r>
            <a:r>
              <a:rPr lang="ko-KR" altLang="en-US" dirty="0"/>
              <a:t>값 가질 수 있음</a:t>
            </a:r>
            <a:endParaRPr lang="en-US" altLang="ko-KR" dirty="0"/>
          </a:p>
          <a:p>
            <a:pPr lvl="1"/>
            <a:r>
              <a:rPr lang="en-US" altLang="ko-KR" dirty="0"/>
              <a:t>null</a:t>
            </a:r>
            <a:r>
              <a:rPr lang="ko-KR" altLang="en-US" dirty="0"/>
              <a:t>로 </a:t>
            </a:r>
            <a:r>
              <a:rPr lang="ko-KR" altLang="en-US"/>
              <a:t>초기화된 참조변수도 </a:t>
            </a:r>
            <a:r>
              <a:rPr lang="ko-KR" altLang="en-US" dirty="0" err="1"/>
              <a:t>스택</a:t>
            </a:r>
            <a:r>
              <a:rPr lang="ko-KR" altLang="en-US" dirty="0"/>
              <a:t> 영역에 생성</a:t>
            </a: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과 </a:t>
            </a:r>
            <a:r>
              <a:rPr lang="en-US" altLang="ko-KR" dirty="0" err="1"/>
              <a:t>NullPointerException</a:t>
            </a:r>
            <a:endParaRPr lang="ko-KR" altLang="en-US" dirty="0"/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164" y="1981200"/>
            <a:ext cx="4807671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51" y="4431207"/>
            <a:ext cx="3179665" cy="1222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431207"/>
            <a:ext cx="3083002" cy="1222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470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예외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(Exception)</a:t>
            </a:r>
          </a:p>
          <a:p>
            <a:pPr lvl="1">
              <a:defRPr/>
            </a:pPr>
            <a:r>
              <a:rPr lang="ko-KR" altLang="en-US" dirty="0"/>
              <a:t>프로그램 실행 도중 발생하는 오류</a:t>
            </a:r>
            <a:endParaRPr lang="en-US" altLang="ko-KR" dirty="0"/>
          </a:p>
          <a:p>
            <a:pPr>
              <a:defRPr/>
            </a:pPr>
            <a:endParaRPr lang="en-US" altLang="ko-KR" sz="800" dirty="0"/>
          </a:p>
          <a:p>
            <a:pPr>
              <a:defRPr/>
            </a:pPr>
            <a:r>
              <a:rPr lang="en-US" altLang="ko-KR" dirty="0" err="1">
                <a:solidFill>
                  <a:srgbClr val="C00000"/>
                </a:solidFill>
              </a:rPr>
              <a:t>NullPointException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ko-KR" altLang="en-US" dirty="0"/>
              <a:t>참조 </a:t>
            </a:r>
            <a:r>
              <a:rPr lang="ko-KR" altLang="en-US"/>
              <a:t>타입 변수가 </a:t>
            </a:r>
            <a:r>
              <a:rPr lang="en-US" altLang="ko-KR"/>
              <a:t>null </a:t>
            </a:r>
            <a:r>
              <a:rPr lang="ko-KR" altLang="en-US" dirty="0"/>
              <a:t>상태에서 존재하지 않는 객체의 데이터나 </a:t>
            </a:r>
            <a:r>
              <a:rPr lang="ko-KR" altLang="en-US" err="1"/>
              <a:t>메소드</a:t>
            </a:r>
            <a:r>
              <a:rPr lang="ko-KR" altLang="en-US"/>
              <a:t> 사용할 경우 발생</a:t>
            </a:r>
            <a:endParaRPr lang="en-US" altLang="ko-KR" dirty="0"/>
          </a:p>
          <a:p>
            <a:pPr lvl="1">
              <a:defRPr/>
            </a:pPr>
            <a:r>
              <a:rPr lang="ko-KR" altLang="en-US"/>
              <a:t>해당 참조 변수가 객체를 </a:t>
            </a:r>
            <a:r>
              <a:rPr lang="ko-KR" altLang="en-US" dirty="0"/>
              <a:t>참조하도록 수정하여 해결</a:t>
            </a:r>
            <a:endParaRPr lang="en-US" altLang="ko-KR" dirty="0"/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과 </a:t>
            </a:r>
            <a:r>
              <a:rPr lang="en-US" altLang="ko-KR" dirty="0" err="1"/>
              <a:t>NullPointerException</a:t>
            </a:r>
            <a:endParaRPr lang="ko-KR" altLang="en-US" dirty="0"/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63107"/>
            <a:ext cx="7867650" cy="851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9" y="4121426"/>
            <a:ext cx="7867650" cy="983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695893"/>
      </p:ext>
    </p:extLst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18605</TotalTime>
  <Words>541</Words>
  <Application>Microsoft Office PowerPoint</Application>
  <PresentationFormat>화면 슬라이드 쇼(4:3)</PresentationFormat>
  <Paragraphs>154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Wingdings</vt:lpstr>
      <vt:lpstr>나눔스퀘어OTF</vt:lpstr>
      <vt:lpstr>맑은 고딕</vt:lpstr>
      <vt:lpstr>Arial</vt:lpstr>
      <vt:lpstr>HY견고딕</vt:lpstr>
      <vt:lpstr>돋움</vt:lpstr>
      <vt:lpstr>Verdana</vt:lpstr>
      <vt:lpstr>5_디자인 사용자 지정</vt:lpstr>
      <vt:lpstr>05-1. 참조 타입과 참조 변수</vt:lpstr>
      <vt:lpstr>PowerPoint 프레젠테이션</vt:lpstr>
      <vt:lpstr>시작하기 전에</vt:lpstr>
      <vt:lpstr>기본 타입과 참조 타입</vt:lpstr>
      <vt:lpstr>메모리 사용 영역</vt:lpstr>
      <vt:lpstr>메모리 사용 영역</vt:lpstr>
      <vt:lpstr>참조 변수의 ==, != 연산</vt:lpstr>
      <vt:lpstr>null과 NullPointerException</vt:lpstr>
      <vt:lpstr>null과 NullPointerException</vt:lpstr>
      <vt:lpstr>String 타입</vt:lpstr>
      <vt:lpstr>String 타입</vt:lpstr>
      <vt:lpstr>String 타입</vt:lpstr>
      <vt:lpstr>String 타입</vt:lpstr>
      <vt:lpstr>키워드로 끝내는 핵심 포인트 </vt:lpstr>
      <vt:lpstr>PowerPoint 프레젠테이션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신 용권</cp:lastModifiedBy>
  <cp:revision>2689</cp:revision>
  <dcterms:created xsi:type="dcterms:W3CDTF">2004-07-21T02:43:03Z</dcterms:created>
  <dcterms:modified xsi:type="dcterms:W3CDTF">2019-07-10T03:33:05Z</dcterms:modified>
</cp:coreProperties>
</file>